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88163" cy="10018713"/>
  <p:embeddedFontLst>
    <p:embeddedFont>
      <p:font typeface="Noto Sans JP Medium" panose="020B0600000000000000" pitchFamily="34" charset="-128"/>
      <p:regular r:id="rId3"/>
    </p:embeddedFont>
    <p:embeddedFont>
      <p:font typeface="BIZ UDゴシック" panose="020B0400000000000000" pitchFamily="49" charset="-128"/>
      <p:regular r:id="rId4"/>
      <p:bold r:id="rId5"/>
    </p:embeddedFont>
    <p:embeddedFont>
      <p:font typeface="BIZ UDゴシック" panose="020B0400000000000000" pitchFamily="49" charset="-128"/>
      <p:regular r:id="rId4"/>
      <p:bold r:id="rId5"/>
    </p:embeddedFont>
    <p:embeddedFont>
      <p:font typeface="HG創英角ｺﾞｼｯｸUB" panose="020B0909000000000000" pitchFamily="49" charset="-128"/>
      <p:regular r:id="rId6"/>
    </p:embeddedFont>
    <p:embeddedFont>
      <p:font typeface="メイリオ" panose="020B0604030504040204" pitchFamily="34" charset="-128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40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4658" autoAdjust="0"/>
  </p:normalViewPr>
  <p:slideViewPr>
    <p:cSldViewPr>
      <p:cViewPr varScale="1">
        <p:scale>
          <a:sx n="77" d="100"/>
          <a:sy n="77" d="100"/>
        </p:scale>
        <p:origin x="378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" y="-1894439"/>
            <a:ext cx="7556501" cy="2770176"/>
            <a:chOff x="0" y="-28575"/>
            <a:chExt cx="3017389" cy="841375"/>
          </a:xfrm>
        </p:grpSpPr>
        <p:sp>
          <p:nvSpPr>
            <p:cNvPr id="3" name="Freeform 3"/>
            <p:cNvSpPr/>
            <p:nvPr/>
          </p:nvSpPr>
          <p:spPr>
            <a:xfrm>
              <a:off x="0" y="541867"/>
              <a:ext cx="3017389" cy="270933"/>
            </a:xfrm>
            <a:custGeom>
              <a:avLst/>
              <a:gdLst/>
              <a:ahLst/>
              <a:cxnLst/>
              <a:rect l="l" t="t" r="r" b="b"/>
              <a:pathLst>
                <a:path w="3017389" h="812800">
                  <a:moveTo>
                    <a:pt x="0" y="0"/>
                  </a:moveTo>
                  <a:lnTo>
                    <a:pt x="3017389" y="0"/>
                  </a:lnTo>
                  <a:lnTo>
                    <a:pt x="301738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5504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017389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854424"/>
            <a:ext cx="7560000" cy="3091510"/>
            <a:chOff x="0" y="0"/>
            <a:chExt cx="2709333" cy="12512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1251236"/>
            </a:xfrm>
            <a:custGeom>
              <a:avLst/>
              <a:gdLst/>
              <a:ahLst/>
              <a:cxnLst/>
              <a:rect l="l" t="t" r="r" b="b"/>
              <a:pathLst>
                <a:path w="2709333" h="1251236">
                  <a:moveTo>
                    <a:pt x="0" y="0"/>
                  </a:moveTo>
                  <a:lnTo>
                    <a:pt x="2709333" y="0"/>
                  </a:lnTo>
                  <a:lnTo>
                    <a:pt x="2709333" y="1251236"/>
                  </a:lnTo>
                  <a:lnTo>
                    <a:pt x="0" y="1251236"/>
                  </a:lnTo>
                  <a:close/>
                </a:path>
              </a:pathLst>
            </a:custGeom>
            <a:solidFill>
              <a:srgbClr val="7191C0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3" cy="1279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695983" y="1189447"/>
            <a:ext cx="4123644" cy="2082440"/>
          </a:xfrm>
          <a:custGeom>
            <a:avLst/>
            <a:gdLst/>
            <a:ahLst/>
            <a:cxnLst/>
            <a:rect l="l" t="t" r="r" b="b"/>
            <a:pathLst>
              <a:path w="4123644" h="2082440">
                <a:moveTo>
                  <a:pt x="0" y="0"/>
                </a:moveTo>
                <a:lnTo>
                  <a:pt x="4123644" y="0"/>
                </a:lnTo>
                <a:lnTo>
                  <a:pt x="4123644" y="2082440"/>
                </a:lnTo>
                <a:lnTo>
                  <a:pt x="0" y="2082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9" name="Freeform 9"/>
          <p:cNvSpPr/>
          <p:nvPr/>
        </p:nvSpPr>
        <p:spPr>
          <a:xfrm>
            <a:off x="4851916" y="1966724"/>
            <a:ext cx="4123644" cy="2285776"/>
          </a:xfrm>
          <a:custGeom>
            <a:avLst/>
            <a:gdLst/>
            <a:ahLst/>
            <a:cxnLst/>
            <a:rect l="l" t="t" r="r" b="b"/>
            <a:pathLst>
              <a:path w="4123644" h="2285776">
                <a:moveTo>
                  <a:pt x="0" y="0"/>
                </a:moveTo>
                <a:lnTo>
                  <a:pt x="4123644" y="0"/>
                </a:lnTo>
                <a:lnTo>
                  <a:pt x="4123644" y="2285776"/>
                </a:lnTo>
                <a:lnTo>
                  <a:pt x="0" y="22857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-23725" r="-23725" b="-34334"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10" name="Group 10"/>
          <p:cNvGrpSpPr/>
          <p:nvPr/>
        </p:nvGrpSpPr>
        <p:grpSpPr>
          <a:xfrm>
            <a:off x="2670229" y="1037157"/>
            <a:ext cx="4351323" cy="1153587"/>
            <a:chOff x="0" y="0"/>
            <a:chExt cx="1559416" cy="4134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59416" cy="413419"/>
            </a:xfrm>
            <a:custGeom>
              <a:avLst/>
              <a:gdLst/>
              <a:ahLst/>
              <a:cxnLst/>
              <a:rect l="l" t="t" r="r" b="b"/>
              <a:pathLst>
                <a:path w="1559416" h="413419">
                  <a:moveTo>
                    <a:pt x="65831" y="0"/>
                  </a:moveTo>
                  <a:lnTo>
                    <a:pt x="1493585" y="0"/>
                  </a:lnTo>
                  <a:cubicBezTo>
                    <a:pt x="1511045" y="0"/>
                    <a:pt x="1527789" y="6936"/>
                    <a:pt x="1540135" y="19281"/>
                  </a:cubicBezTo>
                  <a:cubicBezTo>
                    <a:pt x="1552480" y="31627"/>
                    <a:pt x="1559416" y="48371"/>
                    <a:pt x="1559416" y="65831"/>
                  </a:cubicBezTo>
                  <a:lnTo>
                    <a:pt x="1559416" y="347589"/>
                  </a:lnTo>
                  <a:cubicBezTo>
                    <a:pt x="1559416" y="365048"/>
                    <a:pt x="1552480" y="381792"/>
                    <a:pt x="1540135" y="394138"/>
                  </a:cubicBezTo>
                  <a:cubicBezTo>
                    <a:pt x="1527789" y="406484"/>
                    <a:pt x="1511045" y="413419"/>
                    <a:pt x="1493585" y="413419"/>
                  </a:cubicBezTo>
                  <a:lnTo>
                    <a:pt x="65831" y="413419"/>
                  </a:lnTo>
                  <a:cubicBezTo>
                    <a:pt x="48371" y="413419"/>
                    <a:pt x="31627" y="406484"/>
                    <a:pt x="19281" y="394138"/>
                  </a:cubicBezTo>
                  <a:cubicBezTo>
                    <a:pt x="6936" y="381792"/>
                    <a:pt x="0" y="365048"/>
                    <a:pt x="0" y="347589"/>
                  </a:cubicBezTo>
                  <a:lnTo>
                    <a:pt x="0" y="65831"/>
                  </a:lnTo>
                  <a:cubicBezTo>
                    <a:pt x="0" y="48371"/>
                    <a:pt x="6936" y="31627"/>
                    <a:pt x="19281" y="19281"/>
                  </a:cubicBezTo>
                  <a:cubicBezTo>
                    <a:pt x="31627" y="6936"/>
                    <a:pt x="48371" y="0"/>
                    <a:pt x="65831" y="0"/>
                  </a:cubicBezTo>
                  <a:close/>
                </a:path>
              </a:pathLst>
            </a:custGeom>
            <a:solidFill>
              <a:srgbClr val="7ED957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559416" cy="441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3946364">
            <a:off x="6821257" y="933346"/>
            <a:ext cx="400590" cy="599595"/>
            <a:chOff x="0" y="0"/>
            <a:chExt cx="475154" cy="7112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75154" cy="711200"/>
            </a:xfrm>
            <a:custGeom>
              <a:avLst/>
              <a:gdLst/>
              <a:ahLst/>
              <a:cxnLst/>
              <a:rect l="l" t="t" r="r" b="b"/>
              <a:pathLst>
                <a:path w="475154" h="711200">
                  <a:moveTo>
                    <a:pt x="237577" y="0"/>
                  </a:moveTo>
                  <a:lnTo>
                    <a:pt x="475154" y="711200"/>
                  </a:lnTo>
                  <a:lnTo>
                    <a:pt x="0" y="711200"/>
                  </a:lnTo>
                  <a:lnTo>
                    <a:pt x="237577" y="0"/>
                  </a:lnTo>
                  <a:close/>
                </a:path>
              </a:pathLst>
            </a:custGeom>
            <a:solidFill>
              <a:srgbClr val="7ED957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4243" y="301625"/>
              <a:ext cx="326668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18380" y="2510027"/>
            <a:ext cx="1322255" cy="1322255"/>
            <a:chOff x="0" y="0"/>
            <a:chExt cx="1763007" cy="176300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763007" cy="1763007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A5504"/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1763007" cy="1763007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12179" r="-12366" b="-24546"/>
                </a:stretch>
              </a:blipFill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995363" y="2475198"/>
            <a:ext cx="5032476" cy="1361332"/>
            <a:chOff x="0" y="0"/>
            <a:chExt cx="1675229" cy="48787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75229" cy="487871"/>
            </a:xfrm>
            <a:custGeom>
              <a:avLst/>
              <a:gdLst/>
              <a:ahLst/>
              <a:cxnLst/>
              <a:rect l="l" t="t" r="r" b="b"/>
              <a:pathLst>
                <a:path w="1675229" h="487871">
                  <a:moveTo>
                    <a:pt x="61280" y="0"/>
                  </a:moveTo>
                  <a:lnTo>
                    <a:pt x="1613950" y="0"/>
                  </a:lnTo>
                  <a:cubicBezTo>
                    <a:pt x="1630202" y="0"/>
                    <a:pt x="1645789" y="6456"/>
                    <a:pt x="1657281" y="17948"/>
                  </a:cubicBezTo>
                  <a:cubicBezTo>
                    <a:pt x="1668773" y="29441"/>
                    <a:pt x="1675229" y="45027"/>
                    <a:pt x="1675229" y="61280"/>
                  </a:cubicBezTo>
                  <a:lnTo>
                    <a:pt x="1675229" y="426591"/>
                  </a:lnTo>
                  <a:cubicBezTo>
                    <a:pt x="1675229" y="460435"/>
                    <a:pt x="1647793" y="487871"/>
                    <a:pt x="1613950" y="487871"/>
                  </a:cubicBezTo>
                  <a:lnTo>
                    <a:pt x="61280" y="487871"/>
                  </a:lnTo>
                  <a:cubicBezTo>
                    <a:pt x="45027" y="487871"/>
                    <a:pt x="29441" y="481415"/>
                    <a:pt x="17948" y="469922"/>
                  </a:cubicBezTo>
                  <a:cubicBezTo>
                    <a:pt x="6456" y="458430"/>
                    <a:pt x="0" y="442843"/>
                    <a:pt x="0" y="426591"/>
                  </a:cubicBezTo>
                  <a:lnTo>
                    <a:pt x="0" y="61280"/>
                  </a:lnTo>
                  <a:cubicBezTo>
                    <a:pt x="0" y="27436"/>
                    <a:pt x="27436" y="0"/>
                    <a:pt x="6128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1675229" cy="516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4113982">
            <a:off x="1796407" y="2511950"/>
            <a:ext cx="400590" cy="599595"/>
            <a:chOff x="0" y="0"/>
            <a:chExt cx="475154" cy="7112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75154" cy="711200"/>
            </a:xfrm>
            <a:custGeom>
              <a:avLst/>
              <a:gdLst/>
              <a:ahLst/>
              <a:cxnLst/>
              <a:rect l="l" t="t" r="r" b="b"/>
              <a:pathLst>
                <a:path w="475154" h="711200">
                  <a:moveTo>
                    <a:pt x="237577" y="0"/>
                  </a:moveTo>
                  <a:lnTo>
                    <a:pt x="475154" y="711200"/>
                  </a:lnTo>
                  <a:lnTo>
                    <a:pt x="0" y="711200"/>
                  </a:lnTo>
                  <a:lnTo>
                    <a:pt x="237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4243" y="301625"/>
              <a:ext cx="326668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-1" y="9936000"/>
            <a:ext cx="7556501" cy="757401"/>
            <a:chOff x="0" y="0"/>
            <a:chExt cx="3017389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017389" cy="812800"/>
            </a:xfrm>
            <a:custGeom>
              <a:avLst/>
              <a:gdLst/>
              <a:ahLst/>
              <a:cxnLst/>
              <a:rect l="l" t="t" r="r" b="b"/>
              <a:pathLst>
                <a:path w="3017389" h="812800">
                  <a:moveTo>
                    <a:pt x="0" y="0"/>
                  </a:moveTo>
                  <a:lnTo>
                    <a:pt x="3017389" y="0"/>
                  </a:lnTo>
                  <a:lnTo>
                    <a:pt x="301738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5504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3017389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1729533" y="9994900"/>
            <a:ext cx="4100934" cy="478224"/>
          </a:xfrm>
          <a:custGeom>
            <a:avLst/>
            <a:gdLst/>
            <a:ahLst/>
            <a:cxnLst/>
            <a:rect l="l" t="t" r="r" b="b"/>
            <a:pathLst>
              <a:path w="4100934" h="478224">
                <a:moveTo>
                  <a:pt x="0" y="0"/>
                </a:moveTo>
                <a:lnTo>
                  <a:pt x="4100934" y="0"/>
                </a:lnTo>
                <a:lnTo>
                  <a:pt x="4100934" y="478224"/>
                </a:lnTo>
                <a:lnTo>
                  <a:pt x="0" y="4782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41" name="TextBox 41"/>
          <p:cNvSpPr txBox="1"/>
          <p:nvPr/>
        </p:nvSpPr>
        <p:spPr>
          <a:xfrm>
            <a:off x="3013996" y="1235787"/>
            <a:ext cx="3663787" cy="717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88"/>
              </a:lnSpc>
            </a:pPr>
            <a:r>
              <a:rPr lang="ja-JP" altLang="en-US" sz="2400" b="1" dirty="0">
                <a:solidFill>
                  <a:srgbClr val="000000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実際、政治で働き方って</a:t>
            </a:r>
            <a:endParaRPr lang="en-US" altLang="ja-JP" sz="2400" b="1" dirty="0">
              <a:solidFill>
                <a:srgbClr val="000000"/>
              </a:solidFill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pPr>
              <a:lnSpc>
                <a:spcPts val="2988"/>
              </a:lnSpc>
            </a:pPr>
            <a:r>
              <a:rPr lang="ja-JP" altLang="en-US" sz="2400" b="1" dirty="0">
                <a:solidFill>
                  <a:srgbClr val="000000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変わるの？？</a:t>
            </a:r>
            <a:endParaRPr lang="en-US" altLang="ja-JP" sz="2400" b="1" dirty="0">
              <a:solidFill>
                <a:srgbClr val="000000"/>
              </a:solidFill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2266106" y="246457"/>
            <a:ext cx="4464602" cy="468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に郡山りょうが答えます</a:t>
            </a:r>
            <a:endParaRPr lang="en-US" sz="3000" dirty="0">
              <a:solidFill>
                <a:srgbClr val="FFFFFF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6354106" y="330125"/>
            <a:ext cx="937132" cy="338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200" b="1" dirty="0">
                <a:solidFill>
                  <a:srgbClr val="FFFF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No.</a:t>
            </a:r>
            <a:r>
              <a:rPr lang="en-US" altLang="ja-JP" sz="2200" b="1" dirty="0">
                <a:solidFill>
                  <a:srgbClr val="FFFF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</a:t>
            </a:r>
            <a:endParaRPr lang="en-US" sz="2200" b="1" dirty="0">
              <a:solidFill>
                <a:srgbClr val="FFFFFF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2117260" y="2518169"/>
            <a:ext cx="488080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32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ものすごく変わります！</a:t>
            </a:r>
            <a:endParaRPr lang="en-US" altLang="ja-JP" sz="320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989076" y="1826244"/>
            <a:ext cx="639663" cy="547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39"/>
              </a:lnSpc>
            </a:pPr>
            <a:r>
              <a:rPr lang="en-US" sz="1599" dirty="0" err="1">
                <a:solidFill>
                  <a:srgbClr val="545454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既読</a:t>
            </a:r>
            <a:endParaRPr lang="en-US" sz="1599" dirty="0">
              <a:solidFill>
                <a:srgbClr val="545454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r">
              <a:lnSpc>
                <a:spcPts val="2239"/>
              </a:lnSpc>
            </a:pPr>
            <a:endParaRPr lang="en-US" sz="1599" dirty="0">
              <a:solidFill>
                <a:srgbClr val="545454"/>
              </a:solidFill>
              <a:ea typeface="Noto Sans JP Medium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19531" y="221431"/>
            <a:ext cx="2353908" cy="468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</a:t>
            </a:r>
            <a:r>
              <a:rPr lang="en-US" sz="3000" dirty="0" err="1">
                <a:solidFill>
                  <a:srgbClr val="FFFF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現場の声</a:t>
            </a:r>
            <a:r>
              <a:rPr lang="en-US" sz="3000" dirty="0">
                <a:solidFill>
                  <a:srgbClr val="FFFF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」</a:t>
            </a:r>
          </a:p>
        </p:txBody>
      </p:sp>
      <p:pic>
        <p:nvPicPr>
          <p:cNvPr id="49" name="図 48" descr="QR コード&#10;&#10;自動的に生成された説明">
            <a:extLst>
              <a:ext uri="{FF2B5EF4-FFF2-40B4-BE49-F238E27FC236}">
                <a16:creationId xmlns:a16="http://schemas.microsoft.com/office/drawing/2014/main" id="{3311E054-F0A4-A273-D4ED-2FBF35BD02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00" y="9993373"/>
            <a:ext cx="500784" cy="500784"/>
          </a:xfrm>
          <a:prstGeom prst="rect">
            <a:avLst/>
          </a:prstGeom>
        </p:spPr>
      </p:pic>
      <p:sp>
        <p:nvSpPr>
          <p:cNvPr id="50" name="TextBox 38">
            <a:extLst>
              <a:ext uri="{FF2B5EF4-FFF2-40B4-BE49-F238E27FC236}">
                <a16:creationId xmlns:a16="http://schemas.microsoft.com/office/drawing/2014/main" id="{EEDA00DB-34C0-C720-13B9-380082CD2ED1}"/>
              </a:ext>
            </a:extLst>
          </p:cNvPr>
          <p:cNvSpPr txBox="1"/>
          <p:nvPr/>
        </p:nvSpPr>
        <p:spPr>
          <a:xfrm>
            <a:off x="258138" y="9932970"/>
            <a:ext cx="962686" cy="6554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just">
              <a:lnSpc>
                <a:spcPts val="1680"/>
              </a:lnSpc>
            </a:pPr>
            <a:r>
              <a:rPr lang="en-US" sz="1000" b="1" dirty="0" err="1">
                <a:solidFill>
                  <a:srgbClr val="FFFFFF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公式サイトは</a:t>
            </a:r>
            <a:endParaRPr lang="en-US" sz="1000" b="1" dirty="0">
              <a:solidFill>
                <a:srgbClr val="FFFFFF"/>
              </a:solidFill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pPr algn="just">
              <a:lnSpc>
                <a:spcPts val="1680"/>
              </a:lnSpc>
            </a:pPr>
            <a:r>
              <a:rPr lang="en-US" sz="1000" b="1" dirty="0" err="1">
                <a:solidFill>
                  <a:srgbClr val="FFFFFF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こちらから</a:t>
            </a:r>
            <a:r>
              <a:rPr lang="en-US" sz="1000" b="1" dirty="0">
                <a:solidFill>
                  <a:srgbClr val="FFFFFF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→</a:t>
            </a:r>
            <a:endParaRPr lang="en-US" sz="500" b="1" dirty="0">
              <a:solidFill>
                <a:srgbClr val="FFFFFF"/>
              </a:solidFill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pic>
        <p:nvPicPr>
          <p:cNvPr id="35" name="図 34" descr="水に浮かんでいる月&#10;&#10;低い精度で自動的に生成された説明">
            <a:extLst>
              <a:ext uri="{FF2B5EF4-FFF2-40B4-BE49-F238E27FC236}">
                <a16:creationId xmlns:a16="http://schemas.microsoft.com/office/drawing/2014/main" id="{3DA317E8-4599-328E-69EF-ED0395D542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052" y="10141910"/>
            <a:ext cx="669014" cy="261671"/>
          </a:xfrm>
          <a:prstGeom prst="rect">
            <a:avLst/>
          </a:prstGeom>
        </p:spPr>
      </p:pic>
      <p:sp>
        <p:nvSpPr>
          <p:cNvPr id="36" name="TextBox 44">
            <a:extLst>
              <a:ext uri="{FF2B5EF4-FFF2-40B4-BE49-F238E27FC236}">
                <a16:creationId xmlns:a16="http://schemas.microsoft.com/office/drawing/2014/main" id="{0E68B922-5E5C-7BDE-2A89-EE20F4BB231E}"/>
              </a:ext>
            </a:extLst>
          </p:cNvPr>
          <p:cNvSpPr txBox="1"/>
          <p:nvPr/>
        </p:nvSpPr>
        <p:spPr>
          <a:xfrm>
            <a:off x="2162602" y="3090067"/>
            <a:ext cx="4697997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14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特に働くことに関わる法律や制度、いわゆる</a:t>
            </a:r>
            <a:r>
              <a:rPr lang="ja-JP" altLang="en-US" sz="1400" b="1" dirty="0">
                <a:solidFill>
                  <a:schemeClr val="bg1"/>
                </a:solidFill>
                <a:highlight>
                  <a:srgbClr val="F35404"/>
                </a:highlight>
                <a:latin typeface="BIZ UDGothic" panose="020B0400000000000000" pitchFamily="49" charset="-128"/>
                <a:ea typeface="BIZ UDGothic" panose="020B0400000000000000" pitchFamily="49" charset="-128"/>
              </a:rPr>
              <a:t>ワークルール</a:t>
            </a:r>
            <a:r>
              <a:rPr lang="ja-JP" altLang="en-US" sz="14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が変わると、働き方の常識すら変わります。具体例を紹介しますね！</a:t>
            </a:r>
            <a:endParaRPr lang="en-US" altLang="ja-JP" sz="140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pic>
        <p:nvPicPr>
          <p:cNvPr id="100" name="Picture 2" descr="侍のイラスト">
            <a:extLst>
              <a:ext uri="{FF2B5EF4-FFF2-40B4-BE49-F238E27FC236}">
                <a16:creationId xmlns:a16="http://schemas.microsoft.com/office/drawing/2014/main" id="{BB07465A-D4B5-B890-7E31-F64D4FACE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31" y="4725295"/>
            <a:ext cx="1181527" cy="188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角丸四角形 14">
            <a:extLst>
              <a:ext uri="{FF2B5EF4-FFF2-40B4-BE49-F238E27FC236}">
                <a16:creationId xmlns:a16="http://schemas.microsoft.com/office/drawing/2014/main" id="{F66AB37A-CB84-0B66-20E2-978F08D06A00}"/>
              </a:ext>
            </a:extLst>
          </p:cNvPr>
          <p:cNvSpPr/>
          <p:nvPr/>
        </p:nvSpPr>
        <p:spPr>
          <a:xfrm>
            <a:off x="243291" y="6284468"/>
            <a:ext cx="1402067" cy="871841"/>
          </a:xfrm>
          <a:prstGeom prst="roundRect">
            <a:avLst/>
          </a:prstGeom>
          <a:solidFill>
            <a:srgbClr val="EA5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江戸時代</a:t>
            </a:r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1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休日のルールなし</a:t>
            </a:r>
            <a:endParaRPr kumimoji="1" lang="ja-JP" altLang="en-US" sz="11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9" name="Picture 4" descr="縁側で花見をする人のイラスト（男性）">
            <a:extLst>
              <a:ext uri="{FF2B5EF4-FFF2-40B4-BE49-F238E27FC236}">
                <a16:creationId xmlns:a16="http://schemas.microsoft.com/office/drawing/2014/main" id="{DE9D1F3C-4281-7097-3593-195E6A812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292" y="4732992"/>
            <a:ext cx="1787054" cy="200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角丸四角形 14">
            <a:extLst>
              <a:ext uri="{FF2B5EF4-FFF2-40B4-BE49-F238E27FC236}">
                <a16:creationId xmlns:a16="http://schemas.microsoft.com/office/drawing/2014/main" id="{18E2D014-E021-34FA-A9C5-91EAD16D84E0}"/>
              </a:ext>
            </a:extLst>
          </p:cNvPr>
          <p:cNvSpPr/>
          <p:nvPr/>
        </p:nvSpPr>
        <p:spPr>
          <a:xfrm>
            <a:off x="1825560" y="6286868"/>
            <a:ext cx="1608253" cy="869441"/>
          </a:xfrm>
          <a:prstGeom prst="roundRect">
            <a:avLst/>
          </a:prstGeom>
          <a:solidFill>
            <a:srgbClr val="EA5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1911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 明治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44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100" b="1">
                <a:latin typeface="メイリオ" panose="020B0604030504040204" pitchFamily="50" charset="-128"/>
                <a:ea typeface="メイリオ" panose="020B0604030504040204" pitchFamily="50" charset="-128"/>
              </a:rPr>
              <a:t>工場法で</a:t>
            </a:r>
            <a:r>
              <a:rPr lang="ja-JP" altLang="en-US" sz="1200" b="1" u="sng">
                <a:latin typeface="メイリオ" panose="020B0604030504040204" pitchFamily="50" charset="-128"/>
                <a:ea typeface="メイリオ" panose="020B0604030504040204" pitchFamily="50" charset="-128"/>
              </a:rPr>
              <a:t>月２日の</a:t>
            </a:r>
            <a:r>
              <a:rPr lang="ja-JP" altLang="en-US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休みが義務に</a:t>
            </a:r>
            <a:endParaRPr kumimoji="1" lang="ja-JP" altLang="en-US" sz="11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35" name="Picture 6" descr="汗を拭う整備士のイラスト">
            <a:extLst>
              <a:ext uri="{FF2B5EF4-FFF2-40B4-BE49-F238E27FC236}">
                <a16:creationId xmlns:a16="http://schemas.microsoft.com/office/drawing/2014/main" id="{7D347B42-4FFC-F575-1EFC-B8824F660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93" y="4705976"/>
            <a:ext cx="1609897" cy="240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角丸四角形 14">
            <a:extLst>
              <a:ext uri="{FF2B5EF4-FFF2-40B4-BE49-F238E27FC236}">
                <a16:creationId xmlns:a16="http://schemas.microsoft.com/office/drawing/2014/main" id="{F4953530-B5B4-0257-C098-12AB05B35040}"/>
              </a:ext>
            </a:extLst>
          </p:cNvPr>
          <p:cNvSpPr/>
          <p:nvPr/>
        </p:nvSpPr>
        <p:spPr>
          <a:xfrm>
            <a:off x="3610960" y="6051757"/>
            <a:ext cx="1787055" cy="1130223"/>
          </a:xfrm>
          <a:prstGeom prst="roundRect">
            <a:avLst/>
          </a:prstGeom>
          <a:solidFill>
            <a:srgbClr val="EA5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1947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 昭和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22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労働基準法制定により</a:t>
            </a:r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法定労働時間が</a:t>
            </a:r>
            <a:r>
              <a:rPr kumimoji="1"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時間・週</a:t>
            </a:r>
            <a:r>
              <a:rPr kumimoji="1"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48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時間になり、</a:t>
            </a:r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大体週１日休みに</a:t>
            </a:r>
            <a:endParaRPr kumimoji="1" lang="ja-JP" altLang="en-US" sz="12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2" name="Picture 8" descr="工場の作業員のイラスト（女性）">
            <a:extLst>
              <a:ext uri="{FF2B5EF4-FFF2-40B4-BE49-F238E27FC236}">
                <a16:creationId xmlns:a16="http://schemas.microsoft.com/office/drawing/2014/main" id="{17577E44-05E6-2FB7-97F9-6A7618E1A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33" y="4694644"/>
            <a:ext cx="1636261" cy="238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角丸四角形 14">
            <a:extLst>
              <a:ext uri="{FF2B5EF4-FFF2-40B4-BE49-F238E27FC236}">
                <a16:creationId xmlns:a16="http://schemas.microsoft.com/office/drawing/2014/main" id="{51248733-8514-E6BD-936A-B0940722A12F}"/>
              </a:ext>
            </a:extLst>
          </p:cNvPr>
          <p:cNvSpPr/>
          <p:nvPr/>
        </p:nvSpPr>
        <p:spPr>
          <a:xfrm>
            <a:off x="5575163" y="6051757"/>
            <a:ext cx="1818878" cy="1136192"/>
          </a:xfrm>
          <a:prstGeom prst="roundRect">
            <a:avLst/>
          </a:prstGeom>
          <a:solidFill>
            <a:srgbClr val="EA5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大企業は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1994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中小企業は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1997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から法定労働時間が</a:t>
            </a:r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時間・週</a:t>
            </a:r>
            <a:r>
              <a:rPr kumimoji="1"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時間に</a:t>
            </a:r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大体</a:t>
            </a:r>
            <a:r>
              <a:rPr kumimoji="1" lang="ja-JP" altLang="en-US" sz="1200" b="1" u="sng">
                <a:latin typeface="メイリオ" panose="020B0604030504040204" pitchFamily="50" charset="-128"/>
                <a:ea typeface="メイリオ" panose="020B0604030504040204" pitchFamily="50" charset="-128"/>
              </a:rPr>
              <a:t>週２日休み</a:t>
            </a:r>
            <a:r>
              <a:rPr kumimoji="1" lang="ja-JP" altLang="en-US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endParaRPr kumimoji="1" lang="en-US" altLang="ja-JP" sz="12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E12C5932-1A5B-7065-B173-57AD2A86698F}"/>
              </a:ext>
            </a:extLst>
          </p:cNvPr>
          <p:cNvSpPr txBox="1"/>
          <p:nvPr/>
        </p:nvSpPr>
        <p:spPr>
          <a:xfrm>
            <a:off x="196429" y="4683390"/>
            <a:ext cx="430887" cy="1615184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1600" b="1" dirty="0"/>
              <a:t>ブラックでござる</a:t>
            </a:r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F0AB7461-41FF-BE6B-6781-B2610207172B}"/>
              </a:ext>
            </a:extLst>
          </p:cNvPr>
          <p:cNvSpPr txBox="1"/>
          <p:nvPr/>
        </p:nvSpPr>
        <p:spPr>
          <a:xfrm>
            <a:off x="232651" y="4036150"/>
            <a:ext cx="930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EA550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■ワークルールとともに変わった働く人の休日</a:t>
            </a:r>
          </a:p>
        </p:txBody>
      </p:sp>
      <p:pic>
        <p:nvPicPr>
          <p:cNvPr id="150" name="図 149" descr="スーツを着た男性&#10;&#10;自動的に生成された説明">
            <a:extLst>
              <a:ext uri="{FF2B5EF4-FFF2-40B4-BE49-F238E27FC236}">
                <a16:creationId xmlns:a16="http://schemas.microsoft.com/office/drawing/2014/main" id="{B209B1DA-FB16-BDBC-0054-3B65041C397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15" y="7860887"/>
            <a:ext cx="2087489" cy="2087489"/>
          </a:xfrm>
          <a:prstGeom prst="rect">
            <a:avLst/>
          </a:prstGeom>
        </p:spPr>
      </p:pic>
      <p:sp>
        <p:nvSpPr>
          <p:cNvPr id="151" name="角丸四角形 14">
            <a:extLst>
              <a:ext uri="{FF2B5EF4-FFF2-40B4-BE49-F238E27FC236}">
                <a16:creationId xmlns:a16="http://schemas.microsoft.com/office/drawing/2014/main" id="{34640069-7E6D-07F2-E606-B4017B47EABD}"/>
              </a:ext>
            </a:extLst>
          </p:cNvPr>
          <p:cNvSpPr/>
          <p:nvPr/>
        </p:nvSpPr>
        <p:spPr>
          <a:xfrm>
            <a:off x="232651" y="7565933"/>
            <a:ext cx="5523372" cy="1712474"/>
          </a:xfrm>
          <a:prstGeom prst="roundRect">
            <a:avLst/>
          </a:prstGeom>
          <a:solidFill>
            <a:srgbClr val="EA5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今では多くの人が週休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日制または完全週休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日制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で働いていますが、そうなったのもワークルールが大きく影響しています。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ちなみに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1986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年、日本は世界に対して「</a:t>
            </a:r>
            <a:r>
              <a:rPr kumimoji="1" lang="ja-JP" altLang="en-US" sz="14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欧米先進国並みの年間総労働時間の実現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kumimoji="1" lang="ja-JP" altLang="en-US" sz="14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週休二日制の早期完全実施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を図る」と諸外国に宣言しましたが、２０２４年の今も達成が出来ていません・・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働く人・生活者の声をもっと政治に届けていかないと！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3" name="二等辺三角形 152">
            <a:extLst>
              <a:ext uri="{FF2B5EF4-FFF2-40B4-BE49-F238E27FC236}">
                <a16:creationId xmlns:a16="http://schemas.microsoft.com/office/drawing/2014/main" id="{615E11C4-8B44-0FB5-D8A3-E50BA71EB475}"/>
              </a:ext>
            </a:extLst>
          </p:cNvPr>
          <p:cNvSpPr/>
          <p:nvPr/>
        </p:nvSpPr>
        <p:spPr>
          <a:xfrm rot="5400000">
            <a:off x="5679246" y="8459739"/>
            <a:ext cx="304800" cy="383005"/>
          </a:xfrm>
          <a:prstGeom prst="triangle">
            <a:avLst/>
          </a:prstGeom>
          <a:solidFill>
            <a:srgbClr val="F354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81B31DF5-9CCD-E03B-2B29-7F46C5F1B9EA}"/>
              </a:ext>
            </a:extLst>
          </p:cNvPr>
          <p:cNvSpPr txBox="1"/>
          <p:nvPr/>
        </p:nvSpPr>
        <p:spPr>
          <a:xfrm>
            <a:off x="463831" y="9336413"/>
            <a:ext cx="4907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kumimoji="1" lang="ja-JP" altLang="en-US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週休２日制：月に１回以上、週２日の休みがある</a:t>
            </a:r>
            <a:endParaRPr kumimoji="1" lang="en-US" altLang="ja-JP" sz="12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完全週休２日制：毎週２日の休みがある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262</Words>
  <Application>Microsoft Macintosh PowerPoint</Application>
  <PresentationFormat>ユーザー設定</PresentationFormat>
  <Paragraphs>30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Arial</vt:lpstr>
      <vt:lpstr>BIZ UDゴシック</vt:lpstr>
      <vt:lpstr>HG創英角ｺﾞｼｯｸUB</vt:lpstr>
      <vt:lpstr>BIZ UDゴシック</vt:lpstr>
      <vt:lpstr>Calibri</vt:lpstr>
      <vt:lpstr>Noto Sans JP Medium</vt:lpstr>
      <vt:lpstr>メイリオ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何故労働組合が政治に取り組むのか</dc:title>
  <cp:lastModifiedBy>Tomoya Tabata</cp:lastModifiedBy>
  <cp:revision>20</cp:revision>
  <cp:lastPrinted>2024-07-04T02:28:33Z</cp:lastPrinted>
  <dcterms:created xsi:type="dcterms:W3CDTF">2006-08-16T00:00:00Z</dcterms:created>
  <dcterms:modified xsi:type="dcterms:W3CDTF">2024-08-01T01:04:14Z</dcterms:modified>
  <dc:identifier>DAGCjx75mXw</dc:identifier>
</cp:coreProperties>
</file>